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0279B0B-F337-9148-8FFF-79F174B50CCA}">
          <p14:sldIdLst>
            <p14:sldId id="256"/>
            <p14:sldId id="257"/>
            <p14:sldId id="261"/>
            <p14:sldId id="260"/>
            <p14:sldId id="259"/>
            <p14:sldId id="263"/>
            <p14:sldId id="26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52849-3D1B-A440-B4A1-A9F7BA12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DF72E-4FC8-9F41-956E-1C0DC305F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9FADB-7BAA-4C4E-8AEB-E55CC032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0951A1-8559-A14A-B4D2-56E37851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C53EE9-361D-B742-B97B-D96927CA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505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ED25F-D6C4-FA46-B939-A01A98E0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8C53A-FC06-2A42-990C-1807927E0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B3987-20D3-7E40-8923-E64E7ABC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F0613-E4C0-D74A-9952-962EC8B7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4DCF8-5771-F54A-BB88-EE88D7BA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095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59B9A2-DBFB-C148-BC46-ADCDBDC58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C7628-92A6-394B-AF6D-580342A4E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3D8E1-66FE-E043-AF2E-77408A0A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FCC1EC-8517-054D-AC1C-442F66B8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3164-D18C-5A42-8149-2034D58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98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FF44-4808-C649-90AC-E8C1248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60D13-EDD0-F04D-AA95-6D1663D8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D185D-C205-4B41-8EA5-F61310C0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63291-FB48-2347-8493-94DF757C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967D92-DB1D-F54C-8708-DC1439BE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413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01A2B-3C70-6946-AF88-AFC6B17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D6561-2F25-564A-8C4A-272E6E4B3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6FF6C-ABAF-314A-92D2-6EE5724A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6D807-0079-5347-86C9-A427572B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7FFC4-14C0-394A-B114-F528220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47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C8985-5F2E-004D-A4E1-1DD058B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0CC5A-E37C-6C4E-9B77-E0895FA57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D9ED4-6A80-B449-9195-6B2988EF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7DB13E-11B4-894C-BC97-1B976872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B4013-7570-F040-BEE7-3A72402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285938-7658-284C-A9BE-78632902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050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685CF-F33D-FF40-933A-D5F7C261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0E1D0-A1B3-A347-B4DE-49A7CAE4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B21CBD-3BF9-F947-9CFB-1C8DE9E17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D076D1-E060-D644-83CC-85EC6E184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61B0DC-45F7-C942-A658-E32FFC9EA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681167-AD03-FD47-84DE-316CDE62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008682-4B5E-9A46-A408-10105A03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26E194-7CA5-A046-9932-050AE192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58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25521-7158-BF47-B519-F3D0E513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29059F-F701-CD4D-BD15-D4FB566C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D9D575-B7D4-4C4B-99F4-5AC2108F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F1A5FE-7348-8949-A9BA-5C56A6A6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987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F87805-6E95-3F48-86D8-5630ABD6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D90568-285F-714B-BBDD-DC18A17B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384454-43EB-A747-8818-705215EB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140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84D53-D2C9-6240-8421-91A40B0F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C624F-9212-464E-94A3-523E7652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D74D8-D98E-A04E-ACA1-97CA8DF4A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ADA720-DBB2-4B49-9B62-8E8DF65E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19D757-D629-1E49-B94B-1C28DE6B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7EA69-4FB7-CD43-B3B1-4D79CFBC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302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28BF2-5A4B-0B43-8095-DC4B4923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AAB742-98F6-4F40-AAD1-19464E2B7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BC34C3-2B39-2C43-AE73-629DA2683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ECC28-C274-4B4E-B5B5-988CD03E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3DC072-D3B2-FD4C-81A9-DEC88E1E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A01B94-CEAD-3147-A707-FEDA478E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229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D66768-E253-4B4D-80FD-B09D99E2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DBDBF9-BADA-6F43-AFD6-AC887AF3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C51251-A1D5-B644-830F-8A8902338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49AD-EEF0-0049-95E9-45453E75E525}" type="datetimeFigureOut">
              <a:rPr lang="es-CL" smtClean="0"/>
              <a:t>16-09-20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B8984-0527-FD48-8D9F-1177D9EC9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A75137-5542-2A4F-88A1-D5214C402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250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  <a:noFill/>
        </p:spPr>
        <p:txBody>
          <a:bodyPr/>
          <a:lstStyle/>
          <a:p>
            <a:r>
              <a:rPr lang="es-CL" dirty="0"/>
              <a:t>Producto Inmediato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6459054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Vaya de lo general a lo particular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Presenta la división administrativa del sistema de salud en Chile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macro de localidades</a:t>
            </a:r>
          </a:p>
        </p:txBody>
      </p:sp>
    </p:spTree>
    <p:extLst>
      <p:ext uri="{BB962C8B-B14F-4D97-AF65-F5344CB8AC3E}">
        <p14:creationId xmlns:p14="http://schemas.microsoft.com/office/powerpoint/2010/main" val="388965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06B80C02-0B41-234C-BA60-44D44FCE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1" r="12186" b="1"/>
          <a:stretch/>
        </p:blipFill>
        <p:spPr>
          <a:xfrm>
            <a:off x="3995030" y="-93784"/>
            <a:ext cx="4091450" cy="659516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3BF55E2-529F-E945-A528-0EDDD6F85621}"/>
              </a:ext>
            </a:extLst>
          </p:cNvPr>
          <p:cNvSpPr/>
          <p:nvPr/>
        </p:nvSpPr>
        <p:spPr>
          <a:xfrm>
            <a:off x="5803864" y="2426678"/>
            <a:ext cx="456440" cy="3268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6A21DD-94D9-7243-8E76-9C6D070F6E87}"/>
              </a:ext>
            </a:extLst>
          </p:cNvPr>
          <p:cNvCxnSpPr>
            <a:cxnSpLocks/>
          </p:cNvCxnSpPr>
          <p:nvPr/>
        </p:nvCxnSpPr>
        <p:spPr>
          <a:xfrm flipV="1">
            <a:off x="6150779" y="1440102"/>
            <a:ext cx="2628003" cy="98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3A84164-E844-6D41-B70C-0FC6974A32BE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193460" y="2705685"/>
            <a:ext cx="2585322" cy="49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15C5897-FD8B-C542-A8B0-537AEEF8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82" y="993345"/>
            <a:ext cx="2069126" cy="261860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57BEB81-FC4B-094D-97E1-CA12E86F48B9}"/>
              </a:ext>
            </a:extLst>
          </p:cNvPr>
          <p:cNvSpPr txBox="1"/>
          <p:nvPr/>
        </p:nvSpPr>
        <p:spPr>
          <a:xfrm>
            <a:off x="1949567" y="2133946"/>
            <a:ext cx="33744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s-CL" sz="1000" dirty="0"/>
              <a:t>Servicios Nacionales de Salud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establecimientos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camas disponibles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Datos demográficos (ej. cantidad de personas y por sexo)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62F24A-9C4D-6942-8613-9F577BBABE7E}"/>
              </a:ext>
            </a:extLst>
          </p:cNvPr>
          <p:cNvSpPr txBox="1"/>
          <p:nvPr/>
        </p:nvSpPr>
        <p:spPr>
          <a:xfrm>
            <a:off x="2919987" y="5392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17C9E41D-E29C-2B43-976D-195F29E13D82}"/>
              </a:ext>
            </a:extLst>
          </p:cNvPr>
          <p:cNvSpPr/>
          <p:nvPr/>
        </p:nvSpPr>
        <p:spPr>
          <a:xfrm>
            <a:off x="4919024" y="2056036"/>
            <a:ext cx="315629" cy="9865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C8F011C-3636-8948-8517-DC94DA69A287}"/>
              </a:ext>
            </a:extLst>
          </p:cNvPr>
          <p:cNvSpPr txBox="1"/>
          <p:nvPr/>
        </p:nvSpPr>
        <p:spPr>
          <a:xfrm>
            <a:off x="9094611" y="3779443"/>
            <a:ext cx="1379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500" dirty="0"/>
              <a:t>5 hospitales</a:t>
            </a:r>
          </a:p>
          <a:p>
            <a:r>
              <a:rPr lang="es-CL" sz="1500" dirty="0"/>
              <a:t>1 vacunatorio</a:t>
            </a:r>
          </a:p>
          <a:p>
            <a:r>
              <a:rPr lang="es-CL" sz="1500" dirty="0"/>
              <a:t>2 clínicas</a:t>
            </a:r>
          </a:p>
          <a:p>
            <a:r>
              <a:rPr lang="es-CL" sz="1500" dirty="0"/>
              <a:t>…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4CF0C5B-8525-514B-9598-924EDB5E151F}"/>
              </a:ext>
            </a:extLst>
          </p:cNvPr>
          <p:cNvSpPr/>
          <p:nvPr/>
        </p:nvSpPr>
        <p:spPr>
          <a:xfrm>
            <a:off x="9445727" y="949294"/>
            <a:ext cx="803090" cy="49080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1FEEC178-C38B-B64E-B03D-EC21D9D426C8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9051156" y="1368225"/>
            <a:ext cx="512181" cy="325499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6AF89D8-DECB-B44D-860A-495141DA042B}"/>
              </a:ext>
            </a:extLst>
          </p:cNvPr>
          <p:cNvCxnSpPr>
            <a:cxnSpLocks/>
          </p:cNvCxnSpPr>
          <p:nvPr/>
        </p:nvCxnSpPr>
        <p:spPr>
          <a:xfrm flipH="1" flipV="1">
            <a:off x="10162167" y="1316612"/>
            <a:ext cx="399769" cy="330660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FE3FFE6A-AE2D-AA48-A3D5-148B4D7C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35" y="4954629"/>
            <a:ext cx="1379620" cy="820274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30EBE390-3479-C24B-B2E2-82D2AF7F022D}"/>
              </a:ext>
            </a:extLst>
          </p:cNvPr>
          <p:cNvSpPr txBox="1"/>
          <p:nvPr/>
        </p:nvSpPr>
        <p:spPr>
          <a:xfrm>
            <a:off x="9228018" y="563022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1500 - 1650</a:t>
            </a:r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29EA8FE2-A4E9-8145-8B39-FE8CB10CC2CD}"/>
              </a:ext>
            </a:extLst>
          </p:cNvPr>
          <p:cNvSpPr/>
          <p:nvPr/>
        </p:nvSpPr>
        <p:spPr>
          <a:xfrm>
            <a:off x="110432" y="5110368"/>
            <a:ext cx="3722266" cy="117039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Información obtenida de 1 Base de Datos actualizada al 14 de agosto más la información demográfica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821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4A5FD-1098-7A49-8E71-4E8BAEA1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98778-B373-1847-922D-5B46CE39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1400" dirty="0"/>
              <a:t>Cantidad de Servicios Nacionales de Salud por región y qué comunas lo integran</a:t>
            </a:r>
          </a:p>
          <a:p>
            <a:r>
              <a:rPr lang="es-CL" sz="1400" dirty="0"/>
              <a:t>Cantidad de establecimientos de salud por tipo (hospital de alta mediana o baja complejidad, clínicas, cesfam, etc)</a:t>
            </a:r>
          </a:p>
          <a:p>
            <a:r>
              <a:rPr lang="es-CL" sz="1400" dirty="0"/>
              <a:t>Cantidad de camas y por tipo (públicas o privadas)</a:t>
            </a:r>
          </a:p>
          <a:p>
            <a:r>
              <a:rPr lang="es-CL" sz="1400" dirty="0"/>
              <a:t>Cantidad de personas en una comuna (o región)</a:t>
            </a:r>
          </a:p>
          <a:p>
            <a:r>
              <a:rPr lang="es-CL" sz="1400" dirty="0"/>
              <a:t>Cantidad de hombres en una comuna (o región)</a:t>
            </a:r>
          </a:p>
          <a:p>
            <a:r>
              <a:rPr lang="es-CL" sz="1400" dirty="0"/>
              <a:t>Cantidad de mujeres en una comuna (o región)</a:t>
            </a:r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</p:txBody>
      </p:sp>
      <p:pic>
        <p:nvPicPr>
          <p:cNvPr id="4" name="Gráfico 3" descr="Marca de verificación">
            <a:extLst>
              <a:ext uri="{FF2B5EF4-FFF2-40B4-BE49-F238E27FC236}">
                <a16:creationId xmlns:a16="http://schemas.microsoft.com/office/drawing/2014/main" id="{7BF3F1AC-79A9-3A45-B2D6-505F90D2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3550" y="1825625"/>
            <a:ext cx="244503" cy="244503"/>
          </a:xfrm>
          <a:prstGeom prst="rect">
            <a:avLst/>
          </a:prstGeom>
        </p:spPr>
      </p:pic>
      <p:pic>
        <p:nvPicPr>
          <p:cNvPr id="5" name="Gráfico 4" descr="Marca de verificación">
            <a:extLst>
              <a:ext uri="{FF2B5EF4-FFF2-40B4-BE49-F238E27FC236}">
                <a16:creationId xmlns:a16="http://schemas.microsoft.com/office/drawing/2014/main" id="{AFFC40FF-9C92-0B40-A4EE-38A42B877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950" y="2167596"/>
            <a:ext cx="244503" cy="244503"/>
          </a:xfrm>
          <a:prstGeom prst="rect">
            <a:avLst/>
          </a:prstGeom>
        </p:spPr>
      </p:pic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3F4B4506-7339-F04F-8DFC-F83EF92B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891" y="2502132"/>
            <a:ext cx="244503" cy="244503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DEAA5067-DF33-6340-AAF1-0C9834692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639" y="2759320"/>
            <a:ext cx="244503" cy="244503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28258E05-1421-6041-A769-FE39FABD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035" y="3122136"/>
            <a:ext cx="244503" cy="244503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5D69659D-4C82-FD42-9F45-2AA5A9264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236" y="3435827"/>
            <a:ext cx="244503" cy="2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</p:spPr>
        <p:txBody>
          <a:bodyPr>
            <a:normAutofit fontScale="90000"/>
          </a:bodyPr>
          <a:lstStyle/>
          <a:p>
            <a:r>
              <a:rPr lang="es-CL" dirty="0"/>
              <a:t>Producto a corto plazo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5500049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demográficos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Muestre nacimientos y defunciones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Indicadores, estadísticas,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Indique la cobertura de FONASA Isapre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Señale las urgencias</a:t>
            </a:r>
          </a:p>
        </p:txBody>
      </p:sp>
    </p:spTree>
    <p:extLst>
      <p:ext uri="{BB962C8B-B14F-4D97-AF65-F5344CB8AC3E}">
        <p14:creationId xmlns:p14="http://schemas.microsoft.com/office/powerpoint/2010/main" val="247253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mapa, captura de pantalla&#10;&#10;Descripción generada automáticamente">
            <a:extLst>
              <a:ext uri="{FF2B5EF4-FFF2-40B4-BE49-F238E27FC236}">
                <a16:creationId xmlns:a16="http://schemas.microsoft.com/office/drawing/2014/main" id="{294C1C91-74AD-0D4F-8B15-8A60CEE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5" y="698684"/>
            <a:ext cx="7038752" cy="3723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E122C9-C509-BD41-816D-AB591FBE77DC}"/>
              </a:ext>
            </a:extLst>
          </p:cNvPr>
          <p:cNvSpPr txBox="1"/>
          <p:nvPr/>
        </p:nvSpPr>
        <p:spPr>
          <a:xfrm>
            <a:off x="350875" y="178816"/>
            <a:ext cx="44165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Lo que existe en cuanto a defunciones y nacimientos…</a:t>
            </a:r>
          </a:p>
        </p:txBody>
      </p:sp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D856C633-E28D-6B47-9EBD-4C5DDF63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42" y="3123331"/>
            <a:ext cx="6953692" cy="36984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76704-B94A-134D-9AA2-6FB19004E486}"/>
              </a:ext>
            </a:extLst>
          </p:cNvPr>
          <p:cNvSpPr txBox="1"/>
          <p:nvPr/>
        </p:nvSpPr>
        <p:spPr>
          <a:xfrm>
            <a:off x="0" y="6556073"/>
            <a:ext cx="5285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/>
              <a:t>https://public.tableau.com/profile/deis4231#!/vizhome/HechosVitalesdesdeel2000/NotaTcnica?publish=yes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8D72AC-41B9-7D47-93B0-3D1843C0CC8C}"/>
              </a:ext>
            </a:extLst>
          </p:cNvPr>
          <p:cNvSpPr/>
          <p:nvPr/>
        </p:nvSpPr>
        <p:spPr>
          <a:xfrm>
            <a:off x="7538484" y="971475"/>
            <a:ext cx="42317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500" dirty="0"/>
              <a:t>Propuesta de valor: Siguiendo el producto anterior…</a:t>
            </a:r>
          </a:p>
          <a:p>
            <a:pPr algn="just"/>
            <a:endParaRPr lang="es-CL" sz="1500" dirty="0"/>
          </a:p>
          <a:p>
            <a:pPr algn="just"/>
            <a:r>
              <a:rPr lang="es-CL" sz="1500" dirty="0"/>
              <a:t>Indicadores (natalidad, mortalidad)</a:t>
            </a:r>
          </a:p>
          <a:p>
            <a:pPr algn="just"/>
            <a:r>
              <a:rPr lang="es-CL" sz="1500" dirty="0"/>
              <a:t>Estadísticas (regiones o comunas con más defunciones o nacimientos, variaciones en el tiempo)</a:t>
            </a:r>
          </a:p>
          <a:p>
            <a:pPr algn="just"/>
            <a:r>
              <a:rPr lang="es-CL" sz="1500" dirty="0"/>
              <a:t>Comparaciones (entre comunas o entre regiones)</a:t>
            </a:r>
          </a:p>
          <a:p>
            <a:pPr algn="just"/>
            <a:r>
              <a:rPr lang="es-CL" sz="1500" dirty="0"/>
              <a:t>Relaciones (defunciones/establecimientos, etc)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FCEE322-DAD8-8C4F-A69D-3CA8F2421B0A}"/>
              </a:ext>
            </a:extLst>
          </p:cNvPr>
          <p:cNvSpPr/>
          <p:nvPr/>
        </p:nvSpPr>
        <p:spPr>
          <a:xfrm>
            <a:off x="350875" y="4707537"/>
            <a:ext cx="4157330" cy="133175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Base de datos: Ministerio de ciencias tecnología e innovación. Actualización diaria</a:t>
            </a:r>
          </a:p>
        </p:txBody>
      </p:sp>
    </p:spTree>
    <p:extLst>
      <p:ext uri="{BB962C8B-B14F-4D97-AF65-F5344CB8AC3E}">
        <p14:creationId xmlns:p14="http://schemas.microsoft.com/office/powerpoint/2010/main" val="292588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1" name="Imagen 10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1726FED5-561D-5C43-9A86-F850AF1E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5" y="521077"/>
            <a:ext cx="11441152" cy="631782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62C9AC5-3CA6-2049-BB4B-CAE5D51AE7EA}"/>
              </a:ext>
            </a:extLst>
          </p:cNvPr>
          <p:cNvSpPr txBox="1"/>
          <p:nvPr/>
        </p:nvSpPr>
        <p:spPr>
          <a:xfrm>
            <a:off x="350875" y="178816"/>
            <a:ext cx="3090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Lo que existe en cuanto a urgencias…</a:t>
            </a:r>
          </a:p>
        </p:txBody>
      </p:sp>
    </p:spTree>
    <p:extLst>
      <p:ext uri="{BB962C8B-B14F-4D97-AF65-F5344CB8AC3E}">
        <p14:creationId xmlns:p14="http://schemas.microsoft.com/office/powerpoint/2010/main" val="2686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707041A-B82B-9844-94BE-B7535B18E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3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4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071B8-607A-344F-A50B-F0792322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8B94E-EA2D-5546-B8B9-4D88FA56C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1400" dirty="0"/>
              <a:t>Cantidad de defunciones (ministerio de ciencia y tecnología)</a:t>
            </a:r>
          </a:p>
          <a:p>
            <a:r>
              <a:rPr lang="es-CL" sz="1400" dirty="0"/>
              <a:t>Cantidad de nacimientos (ministerio de ciencia y tecnología)</a:t>
            </a:r>
          </a:p>
          <a:p>
            <a:r>
              <a:rPr lang="es-CL" sz="1400" dirty="0"/>
              <a:t>Cálculos con las variables: Natalidad y Mortalidad, ranking de comunas o regiones con más (o menos) nacimientos o defunciones, defunciones o nacimientos por cantidad de establecimientos en la localidad. </a:t>
            </a:r>
          </a:p>
          <a:p>
            <a:r>
              <a:rPr lang="es-CL" sz="1400" dirty="0"/>
              <a:t>Cobertura FONASA e Isapre por localidad (región o comuna)</a:t>
            </a:r>
          </a:p>
          <a:p>
            <a:r>
              <a:rPr lang="es-CL" sz="1400" dirty="0"/>
              <a:t>Cantidad de Urgencias (causa y localidad)</a:t>
            </a:r>
          </a:p>
          <a:p>
            <a:endParaRPr lang="es-CL" sz="1400" dirty="0"/>
          </a:p>
          <a:p>
            <a:endParaRPr lang="es-CL" sz="1400" dirty="0"/>
          </a:p>
          <a:p>
            <a:endParaRPr lang="es-CL" sz="1400" dirty="0"/>
          </a:p>
        </p:txBody>
      </p:sp>
      <p:pic>
        <p:nvPicPr>
          <p:cNvPr id="4" name="Gráfico 3" descr="Marca de verificación">
            <a:extLst>
              <a:ext uri="{FF2B5EF4-FFF2-40B4-BE49-F238E27FC236}">
                <a16:creationId xmlns:a16="http://schemas.microsoft.com/office/drawing/2014/main" id="{A048AD38-4A02-BD4F-BB48-F1E731FC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423" y="3306748"/>
            <a:ext cx="244503" cy="244503"/>
          </a:xfrm>
          <a:prstGeom prst="rect">
            <a:avLst/>
          </a:prstGeom>
        </p:spPr>
      </p:pic>
      <p:pic>
        <p:nvPicPr>
          <p:cNvPr id="5" name="Gráfico 4" descr="Marca de verificación">
            <a:extLst>
              <a:ext uri="{FF2B5EF4-FFF2-40B4-BE49-F238E27FC236}">
                <a16:creationId xmlns:a16="http://schemas.microsoft.com/office/drawing/2014/main" id="{983B8686-826E-E544-9F90-0B218ED0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5569" y="2970483"/>
            <a:ext cx="244503" cy="244503"/>
          </a:xfrm>
          <a:prstGeom prst="rect">
            <a:avLst/>
          </a:prstGeom>
        </p:spPr>
      </p:pic>
      <p:pic>
        <p:nvPicPr>
          <p:cNvPr id="8" name="Gráfico 7" descr="Signo de interrogación">
            <a:extLst>
              <a:ext uri="{FF2B5EF4-FFF2-40B4-BE49-F238E27FC236}">
                <a16:creationId xmlns:a16="http://schemas.microsoft.com/office/drawing/2014/main" id="{779D2744-53BF-1E47-8E33-369C6067E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5569" y="1825625"/>
            <a:ext cx="244503" cy="244503"/>
          </a:xfrm>
          <a:prstGeom prst="rect">
            <a:avLst/>
          </a:prstGeom>
        </p:spPr>
      </p:pic>
      <p:pic>
        <p:nvPicPr>
          <p:cNvPr id="9" name="Gráfico 8" descr="Signo de interrogación">
            <a:extLst>
              <a:ext uri="{FF2B5EF4-FFF2-40B4-BE49-F238E27FC236}">
                <a16:creationId xmlns:a16="http://schemas.microsoft.com/office/drawing/2014/main" id="{A51D94A4-D256-CA4B-B53D-832B78C1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5569" y="2145310"/>
            <a:ext cx="244503" cy="2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2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368</Words>
  <Application>Microsoft Macintosh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Calibri Light</vt:lpstr>
      <vt:lpstr>Tema de Office</vt:lpstr>
      <vt:lpstr>Producto Inmediato (salud)</vt:lpstr>
      <vt:lpstr>Presentación de PowerPoint</vt:lpstr>
      <vt:lpstr>Variables</vt:lpstr>
      <vt:lpstr>Producto a corto plazo (salud)</vt:lpstr>
      <vt:lpstr>Presentación de PowerPoint</vt:lpstr>
      <vt:lpstr>Presentación de PowerPoint</vt:lpstr>
      <vt:lpstr>Presentación de PowerPoint</vt:lpstr>
      <vt:lpstr>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 Inmediato (salud)</dc:title>
  <dc:creator>CAROLINA MARIÓ CEBALLOS</dc:creator>
  <cp:lastModifiedBy>CAROLINA MARIÓ CEBALLOS</cp:lastModifiedBy>
  <cp:revision>2</cp:revision>
  <dcterms:created xsi:type="dcterms:W3CDTF">2020-09-17T00:14:48Z</dcterms:created>
  <dcterms:modified xsi:type="dcterms:W3CDTF">2020-09-17T00:16:19Z</dcterms:modified>
</cp:coreProperties>
</file>